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61" r:id="rId8"/>
    <p:sldId id="263" r:id="rId9"/>
    <p:sldId id="265" r:id="rId10"/>
    <p:sldId id="270" r:id="rId11"/>
    <p:sldId id="267" r:id="rId12"/>
    <p:sldId id="268" r:id="rId13"/>
    <p:sldId id="269" r:id="rId14"/>
    <p:sldId id="266" r:id="rId15"/>
  </p:sldIdLst>
  <p:sldSz cx="18288000" cy="10287000"/>
  <p:notesSz cx="6858000" cy="9144000"/>
  <p:embeddedFontLst>
    <p:embeddedFont>
      <p:font typeface="Century Gothic Paneuropean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22" autoAdjust="0"/>
  </p:normalViewPr>
  <p:slideViewPr>
    <p:cSldViewPr>
      <p:cViewPr varScale="1">
        <p:scale>
          <a:sx n="52" d="100"/>
          <a:sy n="52" d="100"/>
        </p:scale>
        <p:origin x="864" y="3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atasets/codesignal/lending-club-loan-accepted/blob/main/accepted_2007_to_2018Q4.csv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411633" y="3173567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7" name="Google Shape;227;p29"/>
          <p:cNvSpPr txBox="1">
            <a:spLocks/>
          </p:cNvSpPr>
          <p:nvPr/>
        </p:nvSpPr>
        <p:spPr>
          <a:xfrm>
            <a:off x="1944187" y="3305455"/>
            <a:ext cx="14478000" cy="34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Strategic Lending Insights: A Comprehensive Analysis of Bank Loan Data</a:t>
            </a:r>
            <a:endParaRPr lang="en-US" sz="72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BE3CD-08FE-BC42-899C-33C3E7DBE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D4B8A3C-81C5-C093-AFC1-0862A79390EE}"/>
              </a:ext>
            </a:extLst>
          </p:cNvPr>
          <p:cNvSpPr txBox="1"/>
          <p:nvPr/>
        </p:nvSpPr>
        <p:spPr>
          <a:xfrm>
            <a:off x="2667000" y="132409"/>
            <a:ext cx="12387037" cy="1834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41"/>
              </a:lnSpc>
            </a:pP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Century Gothic Paneuropean Bold"/>
                <a:cs typeface="Times New Roman" panose="02020603050405020304" pitchFamily="18" charset="0"/>
                <a:sym typeface="Century Gothic Paneuropean Bold"/>
              </a:rPr>
              <a:t>CONCLUSION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BE8794F-B823-38BC-3D66-3566AEBD1326}"/>
              </a:ext>
            </a:extLst>
          </p:cNvPr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C7DCA85-959C-56E2-90F3-0FED516E7F65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31FFBE6-51CB-33B9-23C6-0703D54CE4B5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75AC7130-D2D0-578C-32B3-95814B3E1C70}"/>
              </a:ext>
            </a:extLst>
          </p:cNvPr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15C9ACA-1D6F-26CA-B433-73352867E8B7}"/>
                </a:ext>
              </a:extLst>
            </p:cNvPr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270B70D-711A-E343-F9B0-E376BC3ACC12}"/>
                </a:ext>
              </a:extLst>
            </p:cNvPr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D0D39C2-EAB4-91CD-3D94-C637BFD5F5F1}"/>
              </a:ext>
            </a:extLst>
          </p:cNvPr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89BDEB6-7525-B2A8-C114-F7E39903D7A7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057DB64-B4FC-874C-A18E-91AFCA3D7C75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D10FAA-2F82-4FF6-B12B-227DD000E04F}"/>
              </a:ext>
            </a:extLst>
          </p:cNvPr>
          <p:cNvSpPr txBox="1"/>
          <p:nvPr/>
        </p:nvSpPr>
        <p:spPr>
          <a:xfrm>
            <a:off x="1621518" y="3543300"/>
            <a:ext cx="144780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insights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enable a deep understanding of loan performance and borrower behavior . Findings support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strategic, risk-aware decision-making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improve efficiency and lending outcomes .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analytics and continuous monitoring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key to managing risk and driving growth . To stay competitive, the bank must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 in advanced analytics and adapt to evolving market needs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820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CC76C-5B40-B8CA-73DE-0067174DE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FA4F92B-95B1-7158-87E6-50814F4504AC}"/>
              </a:ext>
            </a:extLst>
          </p:cNvPr>
          <p:cNvSpPr txBox="1"/>
          <p:nvPr/>
        </p:nvSpPr>
        <p:spPr>
          <a:xfrm>
            <a:off x="2937990" y="1053470"/>
            <a:ext cx="12387037" cy="1812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41"/>
              </a:lnSpc>
            </a:pP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Century Gothic Paneuropean Bold"/>
                <a:cs typeface="Times New Roman" panose="02020603050405020304" pitchFamily="18" charset="0"/>
                <a:sym typeface="Century Gothic Paneuropean Bold"/>
              </a:rPr>
              <a:t>Team Members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70FFEA5-C39D-6CD6-0FBE-31BAA82CDA5A}"/>
              </a:ext>
            </a:extLst>
          </p:cNvPr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6C6B33B-ADE6-75DE-50A9-8AE7E263B885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40AA620-6B3B-13F0-0AA1-CBCF78E0ECBE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B789115-7262-68C3-2851-E4D03FA840D0}"/>
              </a:ext>
            </a:extLst>
          </p:cNvPr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5FC63CF-F124-3AD6-1048-93E316AA0BEB}"/>
                </a:ext>
              </a:extLst>
            </p:cNvPr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3BAC40E-F896-E879-9D2B-C64498691A8E}"/>
                </a:ext>
              </a:extLst>
            </p:cNvPr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CCCCCBA2-9AB5-956B-C6D1-CB75650476F3}"/>
              </a:ext>
            </a:extLst>
          </p:cNvPr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DDD461D-7D7B-8317-9DFE-1A6678EF9A43}"/>
              </a:ext>
            </a:extLst>
          </p:cNvPr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03468EB-010B-2869-57E8-89C0414BAC0A}"/>
              </a:ext>
            </a:extLst>
          </p:cNvPr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9A026DE-7B8A-50D0-F054-5D2735ED3CDF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4E2C7C1-AAC2-4E16-A1B1-DF4EE88F340E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D05E1AD-3D29-239B-21C0-969E5E97E316}"/>
              </a:ext>
            </a:extLst>
          </p:cNvPr>
          <p:cNvSpPr txBox="1"/>
          <p:nvPr/>
        </p:nvSpPr>
        <p:spPr>
          <a:xfrm>
            <a:off x="3387476" y="3619500"/>
            <a:ext cx="822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Vikram Maram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Abhinav Reddy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Gayathri </a:t>
            </a:r>
            <a:r>
              <a:rPr lang="en-IN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Belide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Srinija Kore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Tulika </a:t>
            </a:r>
            <a:r>
              <a:rPr lang="en-IN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Polarouthu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580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03BF4-E946-9124-E4F3-667AA78FF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29DA524-225A-9243-87CE-17D523CCFB41}"/>
              </a:ext>
            </a:extLst>
          </p:cNvPr>
          <p:cNvSpPr txBox="1"/>
          <p:nvPr/>
        </p:nvSpPr>
        <p:spPr>
          <a:xfrm>
            <a:off x="2656341" y="800100"/>
            <a:ext cx="12975318" cy="1861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641"/>
              </a:lnSpc>
            </a:pP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ea typeface="Century Gothic Paneuropean Bold"/>
                <a:cs typeface="Times New Roman" panose="02020603050405020304" pitchFamily="18" charset="0"/>
                <a:sym typeface="Century Gothic Paneuropean Bold"/>
              </a:rPr>
              <a:t>Quote of the Day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AB80A72-FCCD-011F-BAFE-9B7943D5141B}"/>
              </a:ext>
            </a:extLst>
          </p:cNvPr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EEA1234-4112-00CB-64F5-5EA517BB901B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1042B42-2DE4-6D26-DEFC-551D26F80091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46533CC4-9C67-1B39-A25C-3BBEA6B1B39F}"/>
              </a:ext>
            </a:extLst>
          </p:cNvPr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8CADEFD-0A45-DF38-045D-61986A41370A}"/>
                </a:ext>
              </a:extLst>
            </p:cNvPr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09E6FDF-2518-CE20-A0EC-9CC3FB8CFD88}"/>
                </a:ext>
              </a:extLst>
            </p:cNvPr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19E8FBB7-7F1E-1A0F-1C23-9405B9F1CBFE}"/>
              </a:ext>
            </a:extLst>
          </p:cNvPr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2F2A31B-FE42-B589-CF5E-E82F2183CB04}"/>
              </a:ext>
            </a:extLst>
          </p:cNvPr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93C25D8-5610-4AE8-6F0C-8379C2F9DE0B}"/>
              </a:ext>
            </a:extLst>
          </p:cNvPr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2D26708-D622-6154-A201-8B145188786B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3FA1976-7F20-E1AF-5A58-EB0A06167E4F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6000"/>
            </a:p>
          </p:txBody>
        </p:sp>
      </p:grpSp>
      <p:sp>
        <p:nvSpPr>
          <p:cNvPr id="14" name="Google Shape;333;p34">
            <a:extLst>
              <a:ext uri="{FF2B5EF4-FFF2-40B4-BE49-F238E27FC236}">
                <a16:creationId xmlns:a16="http://schemas.microsoft.com/office/drawing/2014/main" id="{68F91645-905B-EEA4-D0D8-32DB8F83B5BC}"/>
              </a:ext>
            </a:extLst>
          </p:cNvPr>
          <p:cNvSpPr txBox="1">
            <a:spLocks/>
          </p:cNvSpPr>
          <p:nvPr/>
        </p:nvSpPr>
        <p:spPr>
          <a:xfrm>
            <a:off x="2657590" y="3695700"/>
            <a:ext cx="12567255" cy="6269774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Behind every data point is a person. Behind every loan, a life story.</a:t>
            </a:r>
          </a:p>
        </p:txBody>
      </p:sp>
    </p:spTree>
    <p:extLst>
      <p:ext uri="{BB962C8B-B14F-4D97-AF65-F5344CB8AC3E}">
        <p14:creationId xmlns:p14="http://schemas.microsoft.com/office/powerpoint/2010/main" val="1554555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DBC3B-1DAE-5BB0-2CFC-EB85E8AAD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0A717EC-118B-6A12-F819-177C2DF6E7AE}"/>
              </a:ext>
            </a:extLst>
          </p:cNvPr>
          <p:cNvSpPr txBox="1"/>
          <p:nvPr/>
        </p:nvSpPr>
        <p:spPr>
          <a:xfrm>
            <a:off x="2950481" y="4013348"/>
            <a:ext cx="12387037" cy="2031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41"/>
              </a:lnSpc>
            </a:pPr>
            <a:r>
              <a:rPr lang="en-US" sz="11886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THANK YOU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62EBF14-F237-545E-F9C7-B3D7D8B40CA1}"/>
              </a:ext>
            </a:extLst>
          </p:cNvPr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9876274-8158-3DDB-F557-E804448BC803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4E30FCB-AE00-9273-729E-2D89DBAF7B3E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7ADB12B9-566A-5F5B-5AE7-6C4716BB9F05}"/>
              </a:ext>
            </a:extLst>
          </p:cNvPr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1077456-0AEC-3418-CFEB-C665F67031B3}"/>
                </a:ext>
              </a:extLst>
            </p:cNvPr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26C4EEE-3373-5A7A-961E-34D4887112F2}"/>
                </a:ext>
              </a:extLst>
            </p:cNvPr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FACA8D21-47C1-E95E-FB0A-A3FCA7D446A7}"/>
              </a:ext>
            </a:extLst>
          </p:cNvPr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5A9A86E-7CDE-6260-B0FF-2650FC313B26}"/>
              </a:ext>
            </a:extLst>
          </p:cNvPr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68D1533-7BFE-6968-6E06-8EDAA9D9D92B}"/>
              </a:ext>
            </a:extLst>
          </p:cNvPr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602DD48-C63F-B204-2CB6-5A26ECFDE2D9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DA0FEBEE-886B-4B90-EA60-04973C09F407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50518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28F1-B67F-2AB0-86A5-F0B2FEDAA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7B95B-9229-D48D-38A8-08F58FB60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810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875411" y="1693058"/>
            <a:ext cx="8537178" cy="139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8192" b="1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Contents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3ABA400-BC8D-B306-ADA2-D674CACDAE1F}"/>
              </a:ext>
            </a:extLst>
          </p:cNvPr>
          <p:cNvSpPr txBox="1"/>
          <p:nvPr/>
        </p:nvSpPr>
        <p:spPr>
          <a:xfrm>
            <a:off x="2469630" y="3547163"/>
            <a:ext cx="107442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&amp; Technologies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Meet the Borrowers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Takeaways and 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16402" y="643539"/>
            <a:ext cx="8537178" cy="134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Century Gothic Paneuropean Bold"/>
                <a:cs typeface="Times New Roman" panose="02020603050405020304" pitchFamily="18" charset="0"/>
                <a:sym typeface="Century Gothic Paneuropean Bold"/>
              </a:rPr>
              <a:t>INTRODUCTION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093BF2E-8AED-A98A-3DF9-BF4532FBCA82}"/>
              </a:ext>
            </a:extLst>
          </p:cNvPr>
          <p:cNvSpPr txBox="1"/>
          <p:nvPr/>
        </p:nvSpPr>
        <p:spPr>
          <a:xfrm>
            <a:off x="4816402" y="2540393"/>
            <a:ext cx="120266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analyze bank loan data to identify trends, borrower behaviors, and risk patterns. The goal is to improve loan approval accuracy, minimize defaults, and build a more human-centered lending strategy.</a:t>
            </a:r>
          </a:p>
        </p:txBody>
      </p:sp>
      <p:sp>
        <p:nvSpPr>
          <p:cNvPr id="18" name="TextBox 3"/>
          <p:cNvSpPr txBox="1"/>
          <p:nvPr/>
        </p:nvSpPr>
        <p:spPr>
          <a:xfrm>
            <a:off x="1439989" y="2540393"/>
            <a:ext cx="3313028" cy="599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92966" lvl="1" algn="l">
              <a:lnSpc>
                <a:spcPts val="5096"/>
              </a:lnSpc>
            </a:pPr>
            <a:r>
              <a:rPr lang="en-US" sz="3640" b="1" dirty="0">
                <a:solidFill>
                  <a:srgbClr val="000000"/>
                </a:solidFill>
                <a:latin typeface="Times New Roman" panose="02020603050405020304" pitchFamily="18" charset="0"/>
                <a:ea typeface="Century Gothic Paneuropean"/>
                <a:cs typeface="Times New Roman" panose="02020603050405020304" pitchFamily="18" charset="0"/>
                <a:sym typeface="Century Gothic Paneuropean"/>
              </a:rPr>
              <a:t>OBJECTIVE:</a:t>
            </a:r>
          </a:p>
        </p:txBody>
      </p:sp>
      <p:sp>
        <p:nvSpPr>
          <p:cNvPr id="19" name="TextBox 3"/>
          <p:cNvSpPr txBox="1"/>
          <p:nvPr/>
        </p:nvSpPr>
        <p:spPr>
          <a:xfrm>
            <a:off x="914400" y="4941659"/>
            <a:ext cx="3758508" cy="599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92966" lvl="1" algn="l">
              <a:lnSpc>
                <a:spcPts val="5096"/>
              </a:lnSpc>
            </a:pPr>
            <a:r>
              <a:rPr lang="en-US" sz="3640" b="1" dirty="0">
                <a:solidFill>
                  <a:srgbClr val="000000"/>
                </a:solidFill>
                <a:latin typeface="Times New Roman" panose="02020603050405020304" pitchFamily="18" charset="0"/>
                <a:ea typeface="Century Gothic Paneuropean"/>
                <a:cs typeface="Times New Roman" panose="02020603050405020304" pitchFamily="18" charset="0"/>
                <a:sym typeface="Century Gothic Paneuropean"/>
              </a:rPr>
              <a:t>IMPORTANCE: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B29E37-D252-12F3-2831-BF0F1F1A20A2}"/>
              </a:ext>
            </a:extLst>
          </p:cNvPr>
          <p:cNvSpPr txBox="1"/>
          <p:nvPr/>
        </p:nvSpPr>
        <p:spPr>
          <a:xfrm>
            <a:off x="4904142" y="4963307"/>
            <a:ext cx="120266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analysis helps financial institutions: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and improve their loan portfolios.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trends and patterns in loan applications, disbursements, and repayments.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 the financial health of borrowers and make data-driven decisions.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2000" y="733445"/>
            <a:ext cx="8537178" cy="1322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Century Gothic Paneuropean Bold"/>
                <a:cs typeface="Times New Roman" panose="02020603050405020304" pitchFamily="18" charset="0"/>
                <a:sym typeface="Century Gothic Paneuropean Bold"/>
              </a:rPr>
              <a:t>OVERVIEW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E86639-B4B3-F063-A259-4E437EC1A8DB}"/>
              </a:ext>
            </a:extLst>
          </p:cNvPr>
          <p:cNvSpPr txBox="1"/>
          <p:nvPr/>
        </p:nvSpPr>
        <p:spPr>
          <a:xfrm>
            <a:off x="1569058" y="2718362"/>
            <a:ext cx="5212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Analysis:</a:t>
            </a:r>
          </a:p>
        </p:txBody>
      </p:sp>
      <p:sp>
        <p:nvSpPr>
          <p:cNvPr id="349" name="Google Shape;349;p35"/>
          <p:cNvSpPr txBox="1">
            <a:spLocks/>
          </p:cNvSpPr>
          <p:nvPr/>
        </p:nvSpPr>
        <p:spPr>
          <a:xfrm>
            <a:off x="1671444" y="3566949"/>
            <a:ext cx="14883577" cy="3758539"/>
          </a:xfrm>
          <a:prstGeom prst="rect">
            <a:avLst/>
          </a:prstGeom>
        </p:spPr>
        <p:txBody>
          <a:bodyPr spcFirstLastPara="1" vert="horz" wrap="square" lIns="0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Applications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Tracking the total number of loan applications received over time.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Funded Amounts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Assessing the total amount of funds disbursed as loans.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Repayment Patterns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Evaluating the total amount received from borrowers and analyzing repayment behaviors.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Performance Indicators (KPIs)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Monitoring critical metrics such as average interest rate and average debt-to-income ratio (DTI).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Status Analysis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Differentiating between good loans (fully paid and current) and bad loans (charged off) to understand their respective metrics.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EEE79D9-5610-EFAB-62DF-81F52C022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6768" y="4690390"/>
            <a:ext cx="5257800" cy="639762"/>
          </a:xfrm>
        </p:spPr>
        <p:txBody>
          <a:bodyPr>
            <a:no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03A6982D-962F-1087-F6A6-89BD87BE4A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69058" y="5635564"/>
            <a:ext cx="14813942" cy="3951288"/>
          </a:xfrm>
        </p:spPr>
        <p:txBody>
          <a:bodyPr>
            <a:noAutofit/>
          </a:bodyPr>
          <a:lstStyle/>
          <a:p>
            <a:pPr lvl="0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 and Management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MySQL for data preprocessing and storage.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and Visualization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Power BI for creating interactive dashboards and visualizations.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and Scripting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SQL for data querying and preprocessing.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7DE3D-50D6-4B3B-83CA-AAE242147D8C}"/>
              </a:ext>
            </a:extLst>
          </p:cNvPr>
          <p:cNvSpPr txBox="1"/>
          <p:nvPr/>
        </p:nvSpPr>
        <p:spPr>
          <a:xfrm>
            <a:off x="1588723" y="2087665"/>
            <a:ext cx="1450914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used for this analysis is a subset of Lending Club data, obtained from Hugging Face. This dataset provides comprehensive information on loan applications, funded amounts, borrower details, and repayment statuses.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Lending Club Dataset on Hugging Face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F706D4-AE70-0121-8D35-245FA7C397B7}"/>
              </a:ext>
            </a:extLst>
          </p:cNvPr>
          <p:cNvSpPr txBox="1"/>
          <p:nvPr/>
        </p:nvSpPr>
        <p:spPr>
          <a:xfrm>
            <a:off x="1588723" y="1227073"/>
            <a:ext cx="739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43C0B-9E8D-A88D-AC4E-337BE403F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018ADB34-27C6-265A-18E7-C38D1120DD38}"/>
              </a:ext>
            </a:extLst>
          </p:cNvPr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5680BCE-C032-6030-0877-0318A288B6C0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B86224E-8495-E789-6FD4-471E09105ECC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5EC4994A-3E58-9B52-5051-657725425BE3}"/>
              </a:ext>
            </a:extLst>
          </p:cNvPr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B4941EE-607E-694C-8D99-7E30CC6771B2}"/>
                </a:ext>
              </a:extLst>
            </p:cNvPr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B027900-D132-98E1-C9A5-1FA36BFF9B34}"/>
                </a:ext>
              </a:extLst>
            </p:cNvPr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B60CA554-4C78-3C9E-FAAC-8639622BC2A5}"/>
              </a:ext>
            </a:extLst>
          </p:cNvPr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1AF43EF3-78DA-3202-773D-8F96B65D739E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DB4EA713-5A62-FA3F-9B05-142CA7A5AFEE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3648FFD-58C0-53B2-DA91-75D93F4F9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7398" y="2016738"/>
            <a:ext cx="10210800" cy="639762"/>
          </a:xfrm>
        </p:spPr>
        <p:txBody>
          <a:bodyPr>
            <a:noAutofit/>
          </a:bodyPr>
          <a:lstStyle/>
          <a:p>
            <a:endParaRPr lang="en-IN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Questions Answered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0A28045F-5FC4-FB19-027A-7EFE042A9B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057400" y="3467100"/>
            <a:ext cx="13550796" cy="395128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many loan applications were received and funded during the specified period?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trends and patterns in loan applications and disbursements over time?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different borrower characteristics affect loan performance?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overall health of the loan portfolio in terms of average interest rates and DTI ratios?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847300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82272" y="369219"/>
            <a:ext cx="10723457" cy="1376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8192" b="1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Meet The Borrowers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AA2B469-0F54-C766-598B-A7CABA6E2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03839"/>
            <a:ext cx="4652019" cy="31013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6784EF-090F-B65B-B96A-2E55B8A4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191" y="2166810"/>
            <a:ext cx="5520680" cy="36804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D1924AC-D4A6-905B-4D7B-941CDA035E8B}"/>
              </a:ext>
            </a:extLst>
          </p:cNvPr>
          <p:cNvSpPr/>
          <p:nvPr/>
        </p:nvSpPr>
        <p:spPr>
          <a:xfrm>
            <a:off x="8382000" y="2517659"/>
            <a:ext cx="2895600" cy="180514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F19549-FD07-A0FC-BB1C-B3E403B55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1939" y="2118265"/>
            <a:ext cx="6023753" cy="4015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14800" y="512024"/>
            <a:ext cx="8537178" cy="1322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Century Gothic Paneuropean Bold"/>
                <a:cs typeface="Times New Roman" panose="02020603050405020304" pitchFamily="18" charset="0"/>
                <a:sym typeface="Century Gothic Paneuropean Bold"/>
              </a:rPr>
              <a:t>Key Takeaways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28804A27-7B43-B696-2143-9F2319BF5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2748" y="2324100"/>
            <a:ext cx="8533105" cy="618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Loan applications up to 38.6K (+6.9%)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Funded amount: $435.8M (+13%)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Collections: $473.1M (+15.8%)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Interest rate dropped to 12.0%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 DTI improved to 13.3%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86% good loans, 14% bad loans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Bad loans recovered only 57%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rising month by month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Most loans from Eastern/Southeastern US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Borrowers: long-tenure &amp; mostly renters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 purpose: Debt consolidation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62199" y="383157"/>
            <a:ext cx="13563600" cy="17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641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" panose="02020603050405020304" pitchFamily="18" charset="0"/>
                <a:ea typeface="Century Gothic Paneuropean Bold"/>
                <a:cs typeface="Times New Roman" panose="02020603050405020304" pitchFamily="18" charset="0"/>
                <a:sym typeface="Century Gothic Paneuropean Bold"/>
              </a:rPr>
              <a:t>Action Items to Create Business Impact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BC3E953D-FB64-3A1E-6C8B-BC299467F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4913" y="3162300"/>
            <a:ext cx="1439817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Forecast loan surges using predictive models for better resource planning.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 risk-based pricing to offer better rates to low-risk borrowers.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ML models to detect early default risks and act preemptively.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 regional markets to target underserved areas.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tailored loan products based on feedback and trends.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576</Words>
  <Application>Microsoft Office PowerPoint</Application>
  <PresentationFormat>Custom</PresentationFormat>
  <Paragraphs>70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Times New Roman</vt:lpstr>
      <vt:lpstr>Wingdings</vt:lpstr>
      <vt:lpstr>Century Gothic Paneuropean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Yellow Modern Minimalist Elegant Presentation</dc:title>
  <dc:creator>Lenovo</dc:creator>
  <cp:lastModifiedBy>Gayathri Belide</cp:lastModifiedBy>
  <cp:revision>19</cp:revision>
  <dcterms:created xsi:type="dcterms:W3CDTF">2006-08-16T00:00:00Z</dcterms:created>
  <dcterms:modified xsi:type="dcterms:W3CDTF">2025-08-05T18:19:00Z</dcterms:modified>
  <dc:identifier>DAGvN6Uco90</dc:identifier>
</cp:coreProperties>
</file>